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6"/>
    <a:srgbClr val="A0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5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240773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275500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146415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231863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37935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211812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128582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91083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51515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89688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03E7B1-E6F5-4D8E-81DF-E95538E4C7D2}" type="datetimeFigureOut">
              <a:rPr kumimoji="1" lang="ja-JP" altLang="en-US" smtClean="0"/>
              <a:t>2022/2/25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45243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703E7B1-E6F5-4D8E-81DF-E95538E4C7D2}" type="datetimeFigureOut">
              <a:rPr kumimoji="1" lang="ja-JP" altLang="en-US" smtClean="0"/>
              <a:t>2022/2/25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4BE4C43-1E6A-4355-93C4-9BE51129C86B}" type="slidenum">
              <a:rPr kumimoji="1" lang="ja-JP" altLang="en-US" smtClean="0"/>
              <a:t>‹#›</a:t>
            </a:fld>
            <a:endParaRPr kumimoji="1" lang="ja-JP" altLang="en-US"/>
          </a:p>
        </p:txBody>
      </p:sp>
    </p:spTree>
    <p:extLst>
      <p:ext uri="{BB962C8B-B14F-4D97-AF65-F5344CB8AC3E}">
        <p14:creationId xmlns:p14="http://schemas.microsoft.com/office/powerpoint/2010/main" val="1503502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627590" y="1373380"/>
            <a:ext cx="2746637" cy="3258584"/>
          </a:xfrm>
          <a:prstGeom prst="rect">
            <a:avLst/>
          </a:prstGeom>
          <a:noFill/>
        </p:spPr>
        <p:txBody>
          <a:bodyPr wrap="square" rtlCol="0">
            <a:spAutoFit/>
          </a:bodyPr>
          <a:lstStyle/>
          <a:p>
            <a:pPr>
              <a:lnSpc>
                <a:spcPct val="150000"/>
              </a:lnSpc>
            </a:pPr>
            <a:r>
              <a:rPr kumimoji="1" lang="ja-JP" altLang="en-US" sz="1000" spc="100" dirty="0">
                <a:latin typeface="+mj-ea"/>
                <a:ea typeface="+mj-ea"/>
              </a:rPr>
              <a:t>　令和４年２月１２日（土）、</a:t>
            </a:r>
            <a:r>
              <a:rPr kumimoji="1" lang="en-US" altLang="ja-JP" sz="1000" spc="100" dirty="0">
                <a:latin typeface="+mj-ea"/>
                <a:ea typeface="+mj-ea"/>
              </a:rPr>
              <a:t>NC</a:t>
            </a:r>
            <a:r>
              <a:rPr kumimoji="1" lang="ja-JP" altLang="en-US" sz="1000" spc="100" dirty="0">
                <a:latin typeface="+mj-ea"/>
                <a:ea typeface="+mj-ea"/>
              </a:rPr>
              <a:t>２０２２実行委員会 第５部会主催のバイフォー研修「初心者向けお道具屋さんのよもやま話」を開催しました。</a:t>
            </a:r>
            <a:endParaRPr kumimoji="1" lang="en-US" altLang="ja-JP" sz="1000" spc="100" dirty="0">
              <a:latin typeface="+mj-ea"/>
              <a:ea typeface="+mj-ea"/>
            </a:endParaRPr>
          </a:p>
          <a:p>
            <a:pPr>
              <a:lnSpc>
                <a:spcPct val="150000"/>
              </a:lnSpc>
            </a:pPr>
            <a:r>
              <a:rPr kumimoji="1" lang="ja-JP" altLang="en-US" sz="1000" spc="100" dirty="0">
                <a:latin typeface="+mj-ea"/>
                <a:ea typeface="+mj-ea"/>
              </a:rPr>
              <a:t>　全国のブロックや青年部が、プレ行事に取り組みやすいように準備資料の提供や実施の雰囲気を掴んでもらうために、全国代表者会議の金ヶ崎副議長を講師に迎え、第５部会で企画運営しました。</a:t>
            </a:r>
            <a:endParaRPr kumimoji="1" lang="en-US" altLang="ja-JP" sz="1000" spc="100" dirty="0">
              <a:latin typeface="+mj-ea"/>
              <a:ea typeface="+mj-ea"/>
            </a:endParaRPr>
          </a:p>
          <a:p>
            <a:pPr>
              <a:lnSpc>
                <a:spcPct val="150000"/>
              </a:lnSpc>
              <a:spcBef>
                <a:spcPts val="1200"/>
              </a:spcBef>
            </a:pPr>
            <a:r>
              <a:rPr kumimoji="1" lang="ja-JP" altLang="en-US" sz="1000" spc="100" dirty="0">
                <a:latin typeface="+mj-ea"/>
                <a:ea typeface="+mj-ea"/>
              </a:rPr>
              <a:t>第１弾のバイフォー研修ということで、参加者がどれだけ集まるか心配していましたが、なんと３１０名の参加！！！</a:t>
            </a:r>
            <a:endParaRPr kumimoji="1" lang="en-US" altLang="ja-JP" sz="1000" spc="100" dirty="0">
              <a:latin typeface="+mj-ea"/>
              <a:ea typeface="+mj-ea"/>
            </a:endParaRPr>
          </a:p>
          <a:p>
            <a:pPr>
              <a:lnSpc>
                <a:spcPct val="150000"/>
              </a:lnSpc>
            </a:pPr>
            <a:endParaRPr kumimoji="1" lang="ja-JP" altLang="en-US" sz="1050" spc="100" dirty="0">
              <a:latin typeface="+mj-ea"/>
              <a:ea typeface="+mj-ea"/>
            </a:endParaRPr>
          </a:p>
        </p:txBody>
      </p:sp>
      <p:sp>
        <p:nvSpPr>
          <p:cNvPr id="13" name="角丸四角形 12"/>
          <p:cNvSpPr/>
          <p:nvPr/>
        </p:nvSpPr>
        <p:spPr>
          <a:xfrm>
            <a:off x="497494" y="1274762"/>
            <a:ext cx="5904000" cy="6721324"/>
          </a:xfrm>
          <a:prstGeom prst="roundRect">
            <a:avLst>
              <a:gd name="adj" fmla="val 1868"/>
            </a:avLst>
          </a:prstGeom>
          <a:noFill/>
          <a:ln w="60325" cap="flat" cmpd="thickThin">
            <a:solidFill>
              <a:srgbClr val="002046"/>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96232" y="8141548"/>
            <a:ext cx="5905262" cy="1533854"/>
          </a:xfrm>
          <a:prstGeom prst="rect">
            <a:avLst/>
          </a:prstGeom>
          <a:noFill/>
          <a:ln>
            <a:solidFill>
              <a:srgbClr val="002046"/>
            </a:solidFill>
          </a:ln>
        </p:spPr>
        <p:txBody>
          <a:bodyPr wrap="square" lIns="144000" tIns="108000" rIns="144000" bIns="108000" rtlCol="0">
            <a:spAutoFit/>
          </a:bodyPr>
          <a:lstStyle/>
          <a:p>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実施日時</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　令和４年２月１２日（土）２０：００～２１：１０</a:t>
            </a:r>
            <a:endParaRPr lang="en-US" altLang="ja-JP" sz="900" dirty="0">
              <a:latin typeface="ＭＳ ゴシック" panose="020B0609070205080204" pitchFamily="49" charset="-128"/>
              <a:ea typeface="ＭＳ ゴシック" panose="020B0609070205080204" pitchFamily="49" charset="-128"/>
            </a:endParaRPr>
          </a:p>
          <a:p>
            <a:pPr>
              <a:lnSpc>
                <a:spcPct val="150000"/>
              </a:lnSpc>
            </a:pP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演　　題</a:t>
            </a: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　初心者向けお道具屋さんのよもやま話</a:t>
            </a:r>
            <a:endParaRPr kumimoji="1" lang="en-US" altLang="ja-JP" sz="900" dirty="0">
              <a:latin typeface="ＭＳ ゴシック" panose="020B0609070205080204" pitchFamily="49" charset="-128"/>
              <a:ea typeface="ＭＳ ゴシック" panose="020B0609070205080204" pitchFamily="49" charset="-128"/>
            </a:endParaRPr>
          </a:p>
          <a:p>
            <a:pPr>
              <a:lnSpc>
                <a:spcPct val="150000"/>
              </a:lnSpc>
            </a:pP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講　　師</a:t>
            </a: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　金ヶ崎政伸（宮城青年部）</a:t>
            </a:r>
            <a:endParaRPr kumimoji="1" lang="en-US" altLang="ja-JP" sz="900" dirty="0">
              <a:latin typeface="ＭＳ ゴシック" panose="020B0609070205080204" pitchFamily="49" charset="-128"/>
              <a:ea typeface="ＭＳ ゴシック" panose="020B0609070205080204" pitchFamily="49" charset="-128"/>
            </a:endParaRPr>
          </a:p>
          <a:p>
            <a:r>
              <a:rPr kumimoji="1" lang="ja-JP" altLang="en-US" sz="900" dirty="0">
                <a:latin typeface="ＭＳ ゴシック" panose="020B0609070205080204" pitchFamily="49" charset="-128"/>
                <a:ea typeface="ＭＳ ゴシック" panose="020B0609070205080204" pitchFamily="49" charset="-128"/>
              </a:rPr>
              <a:t>　　　　　　　有限会社金源堂　代表者</a:t>
            </a:r>
            <a:endParaRPr kumimoji="1" lang="en-US" altLang="ja-JP" sz="900" dirty="0">
              <a:latin typeface="ＭＳ ゴシック" panose="020B0609070205080204" pitchFamily="49" charset="-128"/>
              <a:ea typeface="ＭＳ ゴシック" panose="020B0609070205080204" pitchFamily="49" charset="-128"/>
            </a:endParaRPr>
          </a:p>
          <a:p>
            <a:pPr>
              <a:lnSpc>
                <a:spcPct val="150000"/>
              </a:lnSpc>
            </a:pP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参加者数</a:t>
            </a: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　３１０名　［現役会員</a:t>
            </a:r>
            <a:r>
              <a:rPr kumimoji="1" lang="en-US" altLang="ja-JP" sz="900" dirty="0">
                <a:latin typeface="ＭＳ ゴシック" panose="020B0609070205080204" pitchFamily="49" charset="-128"/>
                <a:ea typeface="ＭＳ ゴシック" panose="020B0609070205080204" pitchFamily="49" charset="-128"/>
              </a:rPr>
              <a:t>91.2</a:t>
            </a:r>
            <a:r>
              <a:rPr kumimoji="1" lang="ja-JP" altLang="en-US" sz="900" dirty="0">
                <a:latin typeface="ＭＳ ゴシック" panose="020B0609070205080204" pitchFamily="49" charset="-128"/>
                <a:ea typeface="ＭＳ ゴシック" panose="020B0609070205080204" pitchFamily="49" charset="-128"/>
              </a:rPr>
              <a:t>％　卒業会員</a:t>
            </a:r>
            <a:r>
              <a:rPr kumimoji="1" lang="en-US" altLang="ja-JP" sz="900" dirty="0">
                <a:latin typeface="ＭＳ ゴシック" panose="020B0609070205080204" pitchFamily="49" charset="-128"/>
                <a:ea typeface="ＭＳ ゴシック" panose="020B0609070205080204" pitchFamily="49" charset="-128"/>
              </a:rPr>
              <a:t>8.8</a:t>
            </a:r>
            <a:r>
              <a:rPr kumimoji="1" lang="ja-JP" altLang="en-US" sz="900" dirty="0">
                <a:latin typeface="ＭＳ ゴシック" panose="020B0609070205080204" pitchFamily="49" charset="-128"/>
                <a:ea typeface="ＭＳ ゴシック" panose="020B0609070205080204" pitchFamily="49" charset="-128"/>
              </a:rPr>
              <a:t>％］　　　　　　</a:t>
            </a:r>
            <a:endParaRPr kumimoji="1" lang="en-US" altLang="ja-JP" sz="900" dirty="0">
              <a:latin typeface="ＭＳ ゴシック" panose="020B0609070205080204" pitchFamily="49" charset="-128"/>
              <a:ea typeface="ＭＳ ゴシック" panose="020B0609070205080204" pitchFamily="49" charset="-128"/>
            </a:endParaRPr>
          </a:p>
          <a:p>
            <a:pPr>
              <a:lnSpc>
                <a:spcPct val="150000"/>
              </a:lnSpc>
            </a:pP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視聴方法</a:t>
            </a: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　Ｚｏｏｍ</a:t>
            </a:r>
            <a:endParaRPr lang="en-US" altLang="ja-JP" sz="900" dirty="0">
              <a:latin typeface="ＭＳ ゴシック" panose="020B0609070205080204" pitchFamily="49" charset="-128"/>
              <a:ea typeface="ＭＳ ゴシック" panose="020B0609070205080204" pitchFamily="49" charset="-128"/>
            </a:endParaRPr>
          </a:p>
          <a:p>
            <a:pPr>
              <a:lnSpc>
                <a:spcPct val="150000"/>
              </a:lnSpc>
            </a:pP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主 催 者</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　</a:t>
            </a:r>
            <a:r>
              <a:rPr lang="ja-JP" altLang="en-US" sz="900" dirty="0">
                <a:latin typeface="+mj-ea"/>
                <a:ea typeface="+mj-ea"/>
              </a:rPr>
              <a:t>ナショナルコンファレンス２０２２実行委員会　第５部会 プレ行事担当</a:t>
            </a:r>
            <a:endParaRPr kumimoji="1" lang="en-US" altLang="ja-JP" sz="900" dirty="0">
              <a:latin typeface="+mj-ea"/>
              <a:ea typeface="+mj-ea"/>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232" y="360000"/>
            <a:ext cx="1559562" cy="720000"/>
          </a:xfrm>
          <a:prstGeom prst="rect">
            <a:avLst/>
          </a:prstGeom>
        </p:spPr>
      </p:pic>
      <p:sp>
        <p:nvSpPr>
          <p:cNvPr id="9" name="平行四辺形 8"/>
          <p:cNvSpPr/>
          <p:nvPr/>
        </p:nvSpPr>
        <p:spPr>
          <a:xfrm>
            <a:off x="2052644" y="360000"/>
            <a:ext cx="4348850" cy="720000"/>
          </a:xfrm>
          <a:prstGeom prst="parallelogram">
            <a:avLst>
              <a:gd name="adj" fmla="val 0"/>
            </a:avLst>
          </a:prstGeom>
          <a:solidFill>
            <a:srgbClr val="A0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168664" y="450266"/>
            <a:ext cx="2655820" cy="261610"/>
          </a:xfrm>
          <a:prstGeom prst="rect">
            <a:avLst/>
          </a:prstGeom>
          <a:noFill/>
        </p:spPr>
        <p:txBody>
          <a:bodyPr wrap="square" tIns="0" rtlCol="0">
            <a:spAutoFit/>
          </a:bodyPr>
          <a:lstStyle/>
          <a:p>
            <a:r>
              <a:rPr kumimoji="1" lang="ja-JP" altLang="en-US" sz="1400" i="1" dirty="0">
                <a:latin typeface="HGP創英角ｺﾞｼｯｸUB" panose="020B0900000000000000" pitchFamily="50" charset="-128"/>
                <a:ea typeface="HGP創英角ｺﾞｼｯｸUB" panose="020B0900000000000000" pitchFamily="50" charset="-128"/>
              </a:rPr>
              <a:t>　</a:t>
            </a:r>
            <a:r>
              <a:rPr kumimoji="1" lang="ja-JP" altLang="en-US" sz="800" i="1" u="sng" dirty="0">
                <a:latin typeface="HGP創英角ｺﾞｼｯｸUB" panose="020B0900000000000000" pitchFamily="50" charset="-128"/>
                <a:ea typeface="HGP創英角ｺﾞｼｯｸUB" panose="020B0900000000000000" pitchFamily="50" charset="-128"/>
              </a:rPr>
              <a:t>プレ行事</a:t>
            </a:r>
            <a:r>
              <a:rPr kumimoji="1" lang="ja-JP" altLang="en-US" sz="800" i="1" dirty="0">
                <a:latin typeface="HGP創英角ｺﾞｼｯｸUB" panose="020B0900000000000000" pitchFamily="50" charset="-128"/>
                <a:ea typeface="HGP創英角ｺﾞｼｯｸUB" panose="020B0900000000000000" pitchFamily="50" charset="-128"/>
              </a:rPr>
              <a:t>　　</a:t>
            </a:r>
            <a:r>
              <a:rPr lang="en-US" altLang="ja-JP"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ｂｙ</a:t>
            </a:r>
            <a:r>
              <a:rPr lang="en-US" altLang="ja-JP"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青年部　ｆｏｒ</a:t>
            </a:r>
            <a:r>
              <a:rPr lang="en-US" altLang="ja-JP"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青年部 研修 </a:t>
            </a:r>
            <a:r>
              <a:rPr lang="en-US" altLang="ja-JP"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kumimoji="1" lang="ja-JP" altLang="en-US" sz="10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0" name="平行四辺形 9"/>
          <p:cNvSpPr/>
          <p:nvPr/>
        </p:nvSpPr>
        <p:spPr>
          <a:xfrm>
            <a:off x="2123681" y="432000"/>
            <a:ext cx="4144025" cy="576000"/>
          </a:xfrm>
          <a:prstGeom prst="parallelogram">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大波 13"/>
          <p:cNvSpPr/>
          <p:nvPr/>
        </p:nvSpPr>
        <p:spPr>
          <a:xfrm rot="969362">
            <a:off x="5169593" y="409270"/>
            <a:ext cx="1298298" cy="247143"/>
          </a:xfrm>
          <a:prstGeom prst="wave">
            <a:avLst>
              <a:gd name="adj1" fmla="val 5833"/>
              <a:gd name="adj2" fmla="val -5005"/>
            </a:avLst>
          </a:prstGeom>
          <a:solidFill>
            <a:schemeClr val="accent2"/>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rot="1117580">
            <a:off x="4945188" y="376875"/>
            <a:ext cx="1726559" cy="332191"/>
          </a:xfrm>
          <a:prstGeom prst="rect">
            <a:avLst/>
          </a:prstGeom>
          <a:noFill/>
          <a:ln>
            <a:noFill/>
          </a:ln>
        </p:spPr>
        <p:txBody>
          <a:bodyPr wrap="square" rtlCol="0">
            <a:spAutoFit/>
          </a:bodyPr>
          <a:lstStyle/>
          <a:p>
            <a:pPr algn="ctr"/>
            <a:r>
              <a:rPr kumimoji="1" lang="ja-JP" altLang="en-US" sz="1200" spc="-100" dirty="0">
                <a:solidFill>
                  <a:schemeClr val="bg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バイフォー研修</a:t>
            </a:r>
          </a:p>
        </p:txBody>
      </p:sp>
      <p:sp>
        <p:nvSpPr>
          <p:cNvPr id="27" name="テキスト ボックス 26"/>
          <p:cNvSpPr txBox="1"/>
          <p:nvPr/>
        </p:nvSpPr>
        <p:spPr>
          <a:xfrm>
            <a:off x="2230890" y="659505"/>
            <a:ext cx="3741730" cy="307777"/>
          </a:xfrm>
          <a:prstGeom prst="rect">
            <a:avLst/>
          </a:prstGeom>
          <a:noFill/>
        </p:spPr>
        <p:txBody>
          <a:bodyPr wrap="none" rtlCol="0">
            <a:spAutoFit/>
          </a:bodyPr>
          <a:lstStyle/>
          <a:p>
            <a:r>
              <a:rPr kumimoji="1" lang="ja-JP" altLang="en-US" sz="1400" spc="-1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実施報告　</a:t>
            </a:r>
            <a:r>
              <a:rPr kumimoji="1" lang="en-US" altLang="ja-JP" sz="1400" spc="-1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kumimoji="1" lang="ja-JP" altLang="en-US" sz="1400" spc="-1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初心者向けお道具屋さんのよもやま話</a:t>
            </a:r>
            <a:r>
              <a:rPr kumimoji="1" lang="en-US" altLang="ja-JP" sz="1400" spc="-1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kumimoji="1" lang="ja-JP" altLang="en-US" spc="-100" dirty="0">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9492" t="13894" r="9125" b="4112"/>
          <a:stretch/>
        </p:blipFill>
        <p:spPr>
          <a:xfrm>
            <a:off x="737082" y="6735912"/>
            <a:ext cx="2015644" cy="1142304"/>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9101" t="13454" r="9072" b="10359"/>
          <a:stretch/>
        </p:blipFill>
        <p:spPr>
          <a:xfrm>
            <a:off x="726745" y="5676024"/>
            <a:ext cx="2022880" cy="1059434"/>
          </a:xfrm>
          <a:prstGeom prst="rect">
            <a:avLst/>
          </a:prstGeom>
        </p:spPr>
      </p:pic>
      <p:grpSp>
        <p:nvGrpSpPr>
          <p:cNvPr id="19" name="グループ化 18"/>
          <p:cNvGrpSpPr/>
          <p:nvPr/>
        </p:nvGrpSpPr>
        <p:grpSpPr>
          <a:xfrm>
            <a:off x="3411600" y="1476375"/>
            <a:ext cx="2973375" cy="2017986"/>
            <a:chOff x="2797250" y="1427088"/>
            <a:chExt cx="3587726" cy="2434937"/>
          </a:xfrm>
        </p:grpSpPr>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5969" y="2662090"/>
              <a:ext cx="1601854" cy="1199935"/>
            </a:xfrm>
            <a:prstGeom prst="rect">
              <a:avLst/>
            </a:prstGeom>
          </p:spPr>
        </p:pic>
        <p:pic>
          <p:nvPicPr>
            <p:cNvPr id="12" name="図 11"/>
            <p:cNvPicPr>
              <a:picLocks noChangeAspect="1"/>
            </p:cNvPicPr>
            <p:nvPr/>
          </p:nvPicPr>
          <p:blipFill rotWithShape="1">
            <a:blip r:embed="rId6" cstate="print">
              <a:extLst>
                <a:ext uri="{28A0092B-C50C-407E-A947-70E740481C1C}">
                  <a14:useLocalDpi xmlns:a14="http://schemas.microsoft.com/office/drawing/2010/main" val="0"/>
                </a:ext>
              </a:extLst>
            </a:blip>
            <a:srcRect l="17267" t="16994" r="15734" b="7206"/>
            <a:stretch/>
          </p:blipFill>
          <p:spPr>
            <a:xfrm>
              <a:off x="2822894" y="2655043"/>
              <a:ext cx="1733550" cy="1196688"/>
            </a:xfrm>
            <a:prstGeom prst="rect">
              <a:avLst/>
            </a:prstGeom>
          </p:spPr>
        </p:pic>
        <p:pic>
          <p:nvPicPr>
            <p:cNvPr id="15" name="図 14"/>
            <p:cNvPicPr>
              <a:picLocks noChangeAspect="1"/>
            </p:cNvPicPr>
            <p:nvPr/>
          </p:nvPicPr>
          <p:blipFill rotWithShape="1">
            <a:blip r:embed="rId7" cstate="print">
              <a:extLst>
                <a:ext uri="{28A0092B-C50C-407E-A947-70E740481C1C}">
                  <a14:useLocalDpi xmlns:a14="http://schemas.microsoft.com/office/drawing/2010/main" val="0"/>
                </a:ext>
              </a:extLst>
            </a:blip>
            <a:srcRect l="50245" t="17040" r="-2884" b="22564"/>
            <a:stretch/>
          </p:blipFill>
          <p:spPr>
            <a:xfrm>
              <a:off x="2797250" y="1427088"/>
              <a:ext cx="3587726" cy="1226340"/>
            </a:xfrm>
            <a:prstGeom prst="rect">
              <a:avLst/>
            </a:prstGeom>
          </p:spPr>
        </p:pic>
      </p:grpSp>
      <p:pic>
        <p:nvPicPr>
          <p:cNvPr id="18" name="図 17"/>
          <p:cNvPicPr>
            <a:picLocks noChangeAspect="1"/>
          </p:cNvPicPr>
          <p:nvPr/>
        </p:nvPicPr>
        <p:blipFill rotWithShape="1">
          <a:blip r:embed="rId8" cstate="print">
            <a:extLst>
              <a:ext uri="{28A0092B-C50C-407E-A947-70E740481C1C}">
                <a14:useLocalDpi xmlns:a14="http://schemas.microsoft.com/office/drawing/2010/main" val="0"/>
              </a:ext>
            </a:extLst>
          </a:blip>
          <a:srcRect l="12083" t="9259" r="11111" b="4321"/>
          <a:stretch/>
        </p:blipFill>
        <p:spPr>
          <a:xfrm>
            <a:off x="2752725" y="5666499"/>
            <a:ext cx="3489382" cy="2208470"/>
          </a:xfrm>
          <a:prstGeom prst="rect">
            <a:avLst/>
          </a:prstGeom>
        </p:spPr>
      </p:pic>
      <p:pic>
        <p:nvPicPr>
          <p:cNvPr id="21" name="図 20"/>
          <p:cNvPicPr>
            <a:picLocks noChangeAspect="1"/>
          </p:cNvPicPr>
          <p:nvPr/>
        </p:nvPicPr>
        <p:blipFill rotWithShape="1">
          <a:blip r:embed="rId9" cstate="print">
            <a:extLst>
              <a:ext uri="{28A0092B-C50C-407E-A947-70E740481C1C}">
                <a14:useLocalDpi xmlns:a14="http://schemas.microsoft.com/office/drawing/2010/main" val="0"/>
              </a:ext>
            </a:extLst>
          </a:blip>
          <a:srcRect l="17671" t="7250" r="34552" b="11864"/>
          <a:stretch/>
        </p:blipFill>
        <p:spPr>
          <a:xfrm>
            <a:off x="592771" y="4524771"/>
            <a:ext cx="1297135" cy="1166627"/>
          </a:xfrm>
          <a:prstGeom prst="rect">
            <a:avLst/>
          </a:prstGeom>
        </p:spPr>
      </p:pic>
      <p:pic>
        <p:nvPicPr>
          <p:cNvPr id="20" name="図 19"/>
          <p:cNvPicPr>
            <a:picLocks noChangeAspect="1"/>
          </p:cNvPicPr>
          <p:nvPr/>
        </p:nvPicPr>
        <p:blipFill rotWithShape="1">
          <a:blip r:embed="rId10" cstate="print">
            <a:extLst>
              <a:ext uri="{28A0092B-C50C-407E-A947-70E740481C1C}">
                <a14:useLocalDpi xmlns:a14="http://schemas.microsoft.com/office/drawing/2010/main" val="0"/>
              </a:ext>
            </a:extLst>
          </a:blip>
          <a:srcRect l="28495" t="16882" r="14283" b="6814"/>
          <a:stretch/>
        </p:blipFill>
        <p:spPr>
          <a:xfrm>
            <a:off x="1901558" y="4686299"/>
            <a:ext cx="1437850" cy="1005099"/>
          </a:xfrm>
          <a:prstGeom prst="rect">
            <a:avLst/>
          </a:prstGeom>
        </p:spPr>
      </p:pic>
      <p:sp>
        <p:nvSpPr>
          <p:cNvPr id="23" name="テキスト ボックス 22"/>
          <p:cNvSpPr txBox="1"/>
          <p:nvPr/>
        </p:nvSpPr>
        <p:spPr>
          <a:xfrm>
            <a:off x="3432853" y="3511919"/>
            <a:ext cx="2746637" cy="2169825"/>
          </a:xfrm>
          <a:prstGeom prst="rect">
            <a:avLst/>
          </a:prstGeom>
          <a:noFill/>
        </p:spPr>
        <p:txBody>
          <a:bodyPr wrap="square" rtlCol="0">
            <a:spAutoFit/>
          </a:bodyPr>
          <a:lstStyle/>
          <a:p>
            <a:pPr>
              <a:lnSpc>
                <a:spcPct val="150000"/>
              </a:lnSpc>
            </a:pPr>
            <a:r>
              <a:rPr kumimoji="1" lang="ja-JP" altLang="en-US" sz="1000" spc="100" dirty="0">
                <a:latin typeface="+mj-ea"/>
                <a:ea typeface="+mj-ea"/>
              </a:rPr>
              <a:t>　全国委員会の宮川委員長にもご挨拶を頂き、金ヶ崎講師の軽やかでフランクな説明や実際の道具を使った分かりやすい実演で充実した研修になりました。</a:t>
            </a:r>
            <a:endParaRPr kumimoji="1" lang="en-US" altLang="ja-JP" sz="1000" spc="100" dirty="0">
              <a:latin typeface="+mj-ea"/>
              <a:ea typeface="+mj-ea"/>
            </a:endParaRPr>
          </a:p>
          <a:p>
            <a:pPr>
              <a:lnSpc>
                <a:spcPct val="150000"/>
              </a:lnSpc>
            </a:pPr>
            <a:r>
              <a:rPr kumimoji="1" lang="ja-JP" altLang="en-US" sz="1000" spc="100" dirty="0">
                <a:latin typeface="+mj-ea"/>
                <a:ea typeface="+mj-ea"/>
              </a:rPr>
              <a:t>　最後には、第５部会の篠原部会長からバイフォー研修の説明があり、参加者全員で「誇りと情熱ポーズ」で記念撮影♪</a:t>
            </a:r>
            <a:endParaRPr kumimoji="1" lang="en-US" altLang="ja-JP" sz="1000" spc="100" dirty="0">
              <a:latin typeface="+mj-ea"/>
              <a:ea typeface="+mj-ea"/>
            </a:endParaRPr>
          </a:p>
          <a:p>
            <a:pPr>
              <a:lnSpc>
                <a:spcPct val="150000"/>
              </a:lnSpc>
            </a:pPr>
            <a:r>
              <a:rPr kumimoji="1" lang="ja-JP" altLang="en-US" sz="1000" spc="100" dirty="0">
                <a:latin typeface="+mj-ea"/>
                <a:ea typeface="+mj-ea"/>
              </a:rPr>
              <a:t>　夕食後に１時間だけ、気軽に参加できる研修会になりました。</a:t>
            </a:r>
          </a:p>
        </p:txBody>
      </p:sp>
    </p:spTree>
    <p:extLst>
      <p:ext uri="{BB962C8B-B14F-4D97-AF65-F5344CB8AC3E}">
        <p14:creationId xmlns:p14="http://schemas.microsoft.com/office/powerpoint/2010/main" val="5194192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CC28810C254294599FE734393993154" ma:contentTypeVersion="14" ma:contentTypeDescription="新しいドキュメントを作成します。" ma:contentTypeScope="" ma:versionID="025ed3bca25cd3fb7fbeb10eff08559e">
  <xsd:schema xmlns:xsd="http://www.w3.org/2001/XMLSchema" xmlns:xs="http://www.w3.org/2001/XMLSchema" xmlns:p="http://schemas.microsoft.com/office/2006/metadata/properties" xmlns:ns2="0243224a-165b-4c6e-898a-9c02c57b33ff" xmlns:ns3="6de7d21d-d9f0-4212-b1da-364e3f63a7c0" targetNamespace="http://schemas.microsoft.com/office/2006/metadata/properties" ma:root="true" ma:fieldsID="5ea3647c3f8aa43fe7459ef6e1fd458a" ns2:_="" ns3:_="">
    <xsd:import namespace="0243224a-165b-4c6e-898a-9c02c57b33ff"/>
    <xsd:import namespace="6de7d21d-d9f0-4212-b1da-364e3f63a7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43224a-165b-4c6e-898a-9c02c57b3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627e5540-83e2-43ab-8b93-e1ef9ea1667a"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7d21d-d9f0-4212-b1da-364e3f63a7c0"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b41da6df-d1f5-41ad-8693-0b287cb76dcb}" ma:internalName="TaxCatchAll" ma:showField="CatchAllData" ma:web="6de7d21d-d9f0-4212-b1da-364e3f63a7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de7d21d-d9f0-4212-b1da-364e3f63a7c0" xsi:nil="true"/>
    <lcf76f155ced4ddcb4097134ff3c332f xmlns="0243224a-165b-4c6e-898a-9c02c57b33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5CC9AD-1561-49C6-9053-5F5FB91B0088}"/>
</file>

<file path=customXml/itemProps2.xml><?xml version="1.0" encoding="utf-8"?>
<ds:datastoreItem xmlns:ds="http://schemas.openxmlformats.org/officeDocument/2006/customXml" ds:itemID="{15908E04-B0AB-4792-831F-7E3FD91BB6E8}"/>
</file>

<file path=customXml/itemProps3.xml><?xml version="1.0" encoding="utf-8"?>
<ds:datastoreItem xmlns:ds="http://schemas.openxmlformats.org/officeDocument/2006/customXml" ds:itemID="{C09EE012-9C9D-4863-A01A-E4DA9F650F71}"/>
</file>

<file path=docProps/app.xml><?xml version="1.0" encoding="utf-8"?>
<Properties xmlns="http://schemas.openxmlformats.org/officeDocument/2006/extended-properties" xmlns:vt="http://schemas.openxmlformats.org/officeDocument/2006/docPropsVTypes">
  <Template>Office Theme</Template>
  <TotalTime>471</TotalTime>
  <Words>280</Words>
  <Application>Microsoft Office PowerPoint</Application>
  <PresentationFormat>A4 210 x 297 mm</PresentationFormat>
  <Paragraphs>16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HGP創英角ｺﾞｼｯｸUB</vt:lpstr>
      <vt:lpstr>HGS創英角ｺﾞｼｯｸUB</vt:lpstr>
      <vt:lpstr>ＭＳ Ｐゴシック</vt:lpstr>
      <vt:lpstr>ＭＳ ゴシック</vt:lpstr>
      <vt:lpstr>Arial</vt:lpstr>
      <vt:lpstr>Calibri</vt:lpstr>
      <vt:lpstr>Calibri Light</vt:lpstr>
      <vt:lpstr>Office テーマ</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アカウント</dc:creator>
  <cp:lastModifiedBy>CL273</cp:lastModifiedBy>
  <cp:revision>41</cp:revision>
  <cp:lastPrinted>2022-01-26T15:14:50Z</cp:lastPrinted>
  <dcterms:created xsi:type="dcterms:W3CDTF">2022-01-24T11:04:06Z</dcterms:created>
  <dcterms:modified xsi:type="dcterms:W3CDTF">2022-02-25T02:03:07Z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0x0101004CC28810C254294599FE734393993154</vt:lpwstr>
  </property>
</Properties>
</file>