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6"/>
    <a:srgbClr val="A0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73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15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63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50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12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8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83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15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8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3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E7B1-E6F5-4D8E-81DF-E95538E4C7D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4C43-1E6A-4355-93C4-9BE51129C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0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辺形 8"/>
          <p:cNvSpPr/>
          <p:nvPr/>
        </p:nvSpPr>
        <p:spPr>
          <a:xfrm>
            <a:off x="3240000" y="360000"/>
            <a:ext cx="3204000" cy="1260000"/>
          </a:xfrm>
          <a:prstGeom prst="parallelogram">
            <a:avLst>
              <a:gd name="adj" fmla="val 0"/>
            </a:avLst>
          </a:prstGeom>
          <a:solidFill>
            <a:srgbClr val="A0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85676" y="466757"/>
            <a:ext cx="2695425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400" i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プレ行事</a:t>
            </a:r>
            <a:endParaRPr kumimoji="1" lang="en-US" altLang="ja-JP" sz="1400" i="1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 </a:t>
            </a:r>
            <a:r>
              <a:rPr lang="ja-JP" alt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ｂｙ</a:t>
            </a:r>
            <a:r>
              <a:rPr lang="en-US" altLang="ja-JP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青年部</a:t>
            </a:r>
            <a:endParaRPr lang="en-US" altLang="ja-JP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ｆｏｒ</a:t>
            </a:r>
            <a:r>
              <a:rPr lang="en-US" altLang="ja-JP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青年部 研修 </a:t>
            </a:r>
            <a:r>
              <a:rPr lang="en-US" altLang="ja-JP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endParaRPr kumimoji="1" lang="ja-JP" alt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平行四辺形 9"/>
          <p:cNvSpPr/>
          <p:nvPr/>
        </p:nvSpPr>
        <p:spPr>
          <a:xfrm>
            <a:off x="3311039" y="432000"/>
            <a:ext cx="3024000" cy="1116000"/>
          </a:xfrm>
          <a:prstGeom prst="parallelogram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65629" y="1653789"/>
            <a:ext cx="496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ＮＣ２０２２実行委員会 第５部会 主催　プレ行事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497494" y="2490028"/>
            <a:ext cx="5904000" cy="6442921"/>
            <a:chOff x="497494" y="2465964"/>
            <a:chExt cx="5904000" cy="6442921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705969" y="3555674"/>
              <a:ext cx="373592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1" lang="ja-JP" altLang="en-US" sz="1100" dirty="0"/>
                <a:t>お道具屋さんについての話や、お道具屋さんの利用法、お道具の扱い方や手入れなど、教本に載ってないような実用的なお話が盛りだくさん☆</a:t>
              </a:r>
              <a:endParaRPr kumimoji="1" lang="en-US" altLang="ja-JP" sz="1100" dirty="0"/>
            </a:p>
            <a:p>
              <a:pPr>
                <a:lnSpc>
                  <a:spcPts val="1800"/>
                </a:lnSpc>
              </a:pPr>
              <a:r>
                <a:rPr kumimoji="1" lang="ja-JP" altLang="en-US" sz="1100" dirty="0">
                  <a:latin typeface="+mj-ea"/>
                  <a:ea typeface="+mj-ea"/>
                </a:rPr>
                <a:t>創業</a:t>
              </a:r>
              <a:r>
                <a:rPr kumimoji="1" lang="en-US" altLang="ja-JP" sz="1100" dirty="0">
                  <a:latin typeface="+mj-ea"/>
                  <a:ea typeface="+mj-ea"/>
                </a:rPr>
                <a:t>211</a:t>
              </a:r>
              <a:r>
                <a:rPr kumimoji="1" lang="ja-JP" altLang="en-US" sz="1100" dirty="0">
                  <a:latin typeface="+mj-ea"/>
                  <a:ea typeface="+mj-ea"/>
                </a:rPr>
                <a:t>年</a:t>
              </a:r>
              <a:r>
                <a:rPr kumimoji="1" lang="en-US" altLang="ja-JP" sz="1100" dirty="0">
                  <a:latin typeface="+mj-ea"/>
                  <a:ea typeface="+mj-ea"/>
                </a:rPr>
                <a:t>(1811</a:t>
              </a:r>
              <a:r>
                <a:rPr kumimoji="1" lang="ja-JP" altLang="en-US" sz="1100" dirty="0">
                  <a:latin typeface="+mj-ea"/>
                  <a:ea typeface="+mj-ea"/>
                </a:rPr>
                <a:t>年）の</a:t>
              </a:r>
              <a:r>
                <a:rPr kumimoji="1" lang="ja-JP" altLang="en-US" sz="1100" dirty="0"/>
                <a:t>お道具屋の代表が語るお道具屋の真実とは！？</a:t>
              </a:r>
              <a:endParaRPr kumimoji="1" lang="en-US" altLang="ja-JP" sz="1100" dirty="0"/>
            </a:p>
            <a:p>
              <a:pPr>
                <a:lnSpc>
                  <a:spcPts val="1800"/>
                </a:lnSpc>
              </a:pPr>
              <a:r>
                <a:rPr kumimoji="1" lang="ja-JP" altLang="en-US" sz="1100" dirty="0"/>
                <a:t>茶人を目指す青年部会員、必見です！！</a:t>
              </a:r>
              <a:endParaRPr kumimoji="1" lang="en-US" altLang="ja-JP" sz="1100" dirty="0"/>
            </a:p>
            <a:p>
              <a:pPr>
                <a:lnSpc>
                  <a:spcPct val="150000"/>
                </a:lnSpc>
              </a:pPr>
              <a:endParaRPr kumimoji="1" lang="en-US" altLang="ja-JP" sz="800" dirty="0"/>
            </a:p>
            <a:p>
              <a:pPr>
                <a:lnSpc>
                  <a:spcPts val="1600"/>
                </a:lnSpc>
              </a:pPr>
              <a:r>
                <a:rPr kumimoji="1" lang="en-US" altLang="ja-JP" sz="1100" dirty="0"/>
                <a:t>【</a:t>
              </a:r>
              <a:r>
                <a:rPr kumimoji="1" lang="ja-JP" altLang="en-US" sz="1100" dirty="0"/>
                <a:t>講師</a:t>
              </a:r>
              <a:r>
                <a:rPr kumimoji="1" lang="en-US" altLang="ja-JP" sz="1100" dirty="0"/>
                <a:t>】</a:t>
              </a:r>
              <a:r>
                <a:rPr lang="ja-JP" altLang="en-US" sz="1100" dirty="0"/>
                <a:t>     </a:t>
              </a:r>
              <a:r>
                <a:rPr kumimoji="1" lang="ja-JP" altLang="en-US" sz="1100" dirty="0">
                  <a:latin typeface="+mj-ea"/>
                  <a:ea typeface="+mj-ea"/>
                </a:rPr>
                <a:t>金ヶ崎政伸　［宗正］　（宮城青年部）</a:t>
              </a:r>
              <a:endParaRPr kumimoji="1" lang="en-US" altLang="ja-JP" sz="1100" dirty="0">
                <a:latin typeface="+mj-ea"/>
                <a:ea typeface="+mj-ea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100" dirty="0">
                  <a:latin typeface="+mj-ea"/>
                  <a:ea typeface="+mj-ea"/>
                </a:rPr>
                <a:t>　　　　　　</a:t>
              </a:r>
              <a:r>
                <a:rPr lang="en-US" altLang="ja-JP" sz="1100" dirty="0">
                  <a:latin typeface="+mj-ea"/>
                  <a:ea typeface="+mj-ea"/>
                </a:rPr>
                <a:t>1976</a:t>
              </a:r>
              <a:r>
                <a:rPr lang="ja-JP" altLang="en-US" sz="1100" dirty="0">
                  <a:latin typeface="+mj-ea"/>
                  <a:ea typeface="+mj-ea"/>
                </a:rPr>
                <a:t>年生</a:t>
              </a:r>
              <a:endParaRPr kumimoji="1" lang="en-US" altLang="ja-JP" sz="1100" dirty="0">
                <a:latin typeface="+mj-ea"/>
                <a:ea typeface="+mj-ea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100" dirty="0">
                  <a:latin typeface="+mj-ea"/>
                  <a:ea typeface="+mj-ea"/>
                </a:rPr>
                <a:t>　　　　　　第</a:t>
              </a:r>
              <a:r>
                <a:rPr kumimoji="1" lang="en-US" altLang="ja-JP" sz="1100" dirty="0">
                  <a:latin typeface="+mj-ea"/>
                  <a:ea typeface="+mj-ea"/>
                </a:rPr>
                <a:t>28</a:t>
              </a:r>
              <a:r>
                <a:rPr kumimoji="1" lang="ja-JP" altLang="en-US" sz="1100" dirty="0">
                  <a:latin typeface="+mj-ea"/>
                  <a:ea typeface="+mj-ea"/>
                </a:rPr>
                <a:t>期 全国代表者会議 副議長</a:t>
              </a:r>
              <a:endParaRPr kumimoji="1" lang="en-US" altLang="ja-JP" sz="1100" dirty="0">
                <a:latin typeface="+mj-ea"/>
                <a:ea typeface="+mj-ea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100" dirty="0">
                  <a:latin typeface="+mj-ea"/>
                  <a:ea typeface="+mj-ea"/>
                </a:rPr>
                <a:t>　　　　　　有限会社金源堂　代表者</a:t>
              </a: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614728" y="2602631"/>
              <a:ext cx="5652978" cy="864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84110" y="2653532"/>
              <a:ext cx="5663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 オンライン研修 演題</a:t>
              </a:r>
              <a:endPara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en-US" altLang="ja-JP" sz="2200" dirty="0">
                  <a:latin typeface="KSW新太楷書N" panose="02000600000000000000" pitchFamily="2" charset="-128"/>
                  <a:ea typeface="KSW新太楷書N" panose="02000600000000000000" pitchFamily="2" charset="-128"/>
                </a:rPr>
                <a:t>『</a:t>
              </a:r>
              <a:r>
                <a:rPr lang="ja-JP" altLang="en-US" sz="2200" dirty="0">
                  <a:latin typeface="KSW新太楷書N" panose="02000600000000000000" pitchFamily="2" charset="-128"/>
                  <a:ea typeface="KSW新太楷書N" panose="02000600000000000000" pitchFamily="2" charset="-128"/>
                </a:rPr>
                <a:t>初心者向けお道具屋さんのよもやま話</a:t>
              </a:r>
              <a:r>
                <a:rPr lang="en-US" altLang="ja-JP" sz="2200" dirty="0">
                  <a:latin typeface="KSW新太楷書N" panose="02000600000000000000" pitchFamily="2" charset="-128"/>
                  <a:ea typeface="KSW新太楷書N" panose="02000600000000000000" pitchFamily="2" charset="-128"/>
                </a:rPr>
                <a:t>』</a:t>
              </a:r>
              <a:endParaRPr kumimoji="1" lang="ja-JP" altLang="en-US" sz="2200" dirty="0">
                <a:latin typeface="KSW新太楷書N" panose="02000600000000000000" pitchFamily="2" charset="-128"/>
                <a:ea typeface="KSW新太楷書N" panose="02000600000000000000" pitchFamily="2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497494" y="2465964"/>
              <a:ext cx="5904000" cy="6442921"/>
            </a:xfrm>
            <a:prstGeom prst="roundRect">
              <a:avLst>
                <a:gd name="adj" fmla="val 3956"/>
              </a:avLst>
            </a:prstGeom>
            <a:noFill/>
            <a:ln w="85725" cmpd="dbl">
              <a:solidFill>
                <a:srgbClr val="002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4762500" y="3572357"/>
              <a:ext cx="1365368" cy="2347192"/>
              <a:chOff x="4298984" y="3368529"/>
              <a:chExt cx="1800310" cy="3094898"/>
            </a:xfrm>
          </p:grpSpPr>
          <p:pic>
            <p:nvPicPr>
              <p:cNvPr id="1026" name="Picture 2" descr="写真の説明はありません。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8984" y="4663117"/>
                <a:ext cx="1800310" cy="18003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http://kanegendo.co.jp/images/photo001.jp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377"/>
              <a:stretch/>
            </p:blipFill>
            <p:spPr bwMode="auto">
              <a:xfrm>
                <a:off x="4298985" y="3368529"/>
                <a:ext cx="1799884" cy="1303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グループ化 22"/>
            <p:cNvGrpSpPr/>
            <p:nvPr/>
          </p:nvGrpSpPr>
          <p:grpSpPr>
            <a:xfrm>
              <a:off x="698667" y="6088498"/>
              <a:ext cx="5475977" cy="2618767"/>
              <a:chOff x="658060" y="6037863"/>
              <a:chExt cx="5475977" cy="2618767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658060" y="6037863"/>
                <a:ext cx="5475977" cy="2618767"/>
              </a:xfrm>
              <a:prstGeom prst="rect">
                <a:avLst/>
              </a:prstGeom>
              <a:noFill/>
              <a:ln>
                <a:solidFill>
                  <a:srgbClr val="002046"/>
                </a:solidFill>
              </a:ln>
            </p:spPr>
            <p:txBody>
              <a:bodyPr wrap="square" lIns="144000" tIns="108000" rIns="144000" bIns="108000" rtlCol="0">
                <a:spAutoFit/>
              </a:bodyPr>
              <a:lstStyle/>
              <a:p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日　　程</a:t>
                </a: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令和４年２月１２日（土）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時　　間</a:t>
                </a: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２０：００　開会～講演会～質疑応答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　　２１：００　閉会（終了）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参加対象</a:t>
                </a: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・現役の淡交会青年部会員　　　　　　</a:t>
                </a:r>
                <a:r>
                  <a:rPr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※</a:t>
                </a:r>
                <a:r>
                  <a:rPr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定員 １００名（先着）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　　・令和２，３年卒業の淡交会青年部会員　　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視聴方法</a:t>
                </a: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Ｚｏｏｍ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　　</a:t>
                </a: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※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視聴アドレスは、参加申込者にメールで、ご案内します。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参 加 費</a:t>
                </a:r>
                <a:r>
                  <a:rPr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無料</a:t>
                </a:r>
                <a:endParaRPr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参加申込</a:t>
                </a: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kumimoji="1"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google</a:t>
                </a:r>
                <a:r>
                  <a:rPr kumimoji="1"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フォームよりお申し込み（個人申込）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　　</a:t>
                </a:r>
                <a:r>
                  <a:rPr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https://forms.gle/S25tDsst2c6Kjtfm7</a:t>
                </a:r>
                <a:endParaRPr kumimoji="1"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申込期限</a:t>
                </a:r>
                <a:r>
                  <a:rPr lang="en-US" altLang="ja-JP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lang="ja-JP" altLang="en-US" sz="11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令和４年２月９日（水）まで</a:t>
                </a:r>
                <a:endParaRPr lang="en-US" altLang="ja-JP" sz="11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pic>
            <p:nvPicPr>
              <p:cNvPr id="19" name="図 18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92" t="6090" r="5834" b="7707"/>
              <a:stretch/>
            </p:blipFill>
            <p:spPr>
              <a:xfrm>
                <a:off x="4921101" y="7635282"/>
                <a:ext cx="965200" cy="958850"/>
              </a:xfrm>
              <a:prstGeom prst="rect">
                <a:avLst/>
              </a:prstGeom>
            </p:spPr>
          </p:pic>
        </p:grpSp>
      </p:grpSp>
      <p:sp>
        <p:nvSpPr>
          <p:cNvPr id="22" name="テキスト ボックス 21"/>
          <p:cNvSpPr txBox="1"/>
          <p:nvPr/>
        </p:nvSpPr>
        <p:spPr>
          <a:xfrm>
            <a:off x="792543" y="9029937"/>
            <a:ext cx="53710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【</a:t>
            </a:r>
            <a:r>
              <a:rPr lang="ja-JP" altLang="en-US" sz="1100" dirty="0"/>
              <a:t>主催</a:t>
            </a:r>
            <a:r>
              <a:rPr lang="en-US" altLang="ja-JP" sz="1100" dirty="0"/>
              <a:t>】</a:t>
            </a:r>
            <a:r>
              <a:rPr lang="ja-JP" altLang="en-US" sz="1100" dirty="0"/>
              <a:t>　ナショナルコンファレンス２０２２実行委員会　第５部会 プレ行事担当</a:t>
            </a:r>
            <a:br>
              <a:rPr lang="ja-JP" altLang="en-US" sz="1100" dirty="0"/>
            </a:br>
            <a:r>
              <a:rPr lang="en-US" altLang="ja-JP" sz="1100" dirty="0"/>
              <a:t>【</a:t>
            </a:r>
            <a:r>
              <a:rPr lang="ja-JP" altLang="en-US" sz="1100" dirty="0"/>
              <a:t>お問い合わせ先</a:t>
            </a:r>
            <a:r>
              <a:rPr lang="en-US" altLang="ja-JP" sz="1100" dirty="0"/>
              <a:t>】</a:t>
            </a:r>
            <a:r>
              <a:rPr lang="ja-JP" altLang="en-US" sz="1100" dirty="0"/>
              <a:t>　</a:t>
            </a:r>
            <a:r>
              <a:rPr lang="ja-JP" altLang="en-US" sz="1100" dirty="0">
                <a:solidFill>
                  <a:srgbClr val="FF0000"/>
                </a:solidFill>
              </a:rPr>
              <a:t>担当者連絡先を記載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4" name="大波 13"/>
          <p:cNvSpPr/>
          <p:nvPr/>
        </p:nvSpPr>
        <p:spPr>
          <a:xfrm rot="969362">
            <a:off x="4854030" y="459963"/>
            <a:ext cx="1581486" cy="403657"/>
          </a:xfrm>
          <a:prstGeom prst="wave">
            <a:avLst>
              <a:gd name="adj1" fmla="val 5833"/>
              <a:gd name="adj2" fmla="val -5005"/>
            </a:avLst>
          </a:prstGeom>
          <a:solidFill>
            <a:schemeClr val="accent2"/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 rot="1117580">
            <a:off x="4907183" y="490151"/>
            <a:ext cx="146356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バイフォー研修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00383" y="1991896"/>
            <a:ext cx="47574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ブロック・青年部で、プレ行事を主催していただく際の参考に、企画</a:t>
            </a:r>
            <a:r>
              <a:rPr lang="ja-JP" altLang="en-US" sz="105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いたしました。</a:t>
            </a:r>
            <a:endParaRPr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オンライン講演のシナリオや準備機材、チラシデータなどを公開いたします。</a:t>
            </a:r>
            <a:endParaRPr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5" y="360000"/>
            <a:ext cx="272923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1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CC28810C254294599FE734393993154" ma:contentTypeVersion="14" ma:contentTypeDescription="新しいドキュメントを作成します。" ma:contentTypeScope="" ma:versionID="025ed3bca25cd3fb7fbeb10eff08559e">
  <xsd:schema xmlns:xsd="http://www.w3.org/2001/XMLSchema" xmlns:xs="http://www.w3.org/2001/XMLSchema" xmlns:p="http://schemas.microsoft.com/office/2006/metadata/properties" xmlns:ns2="0243224a-165b-4c6e-898a-9c02c57b33ff" xmlns:ns3="6de7d21d-d9f0-4212-b1da-364e3f63a7c0" targetNamespace="http://schemas.microsoft.com/office/2006/metadata/properties" ma:root="true" ma:fieldsID="5ea3647c3f8aa43fe7459ef6e1fd458a" ns2:_="" ns3:_="">
    <xsd:import namespace="0243224a-165b-4c6e-898a-9c02c57b33ff"/>
    <xsd:import namespace="6de7d21d-d9f0-4212-b1da-364e3f63a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3224a-165b-4c6e-898a-9c02c57b3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627e5540-83e2-43ab-8b93-e1ef9ea166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7d21d-d9f0-4212-b1da-364e3f63a7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41da6df-d1f5-41ad-8693-0b287cb76dcb}" ma:internalName="TaxCatchAll" ma:showField="CatchAllData" ma:web="6de7d21d-d9f0-4212-b1da-364e3f63a7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e7d21d-d9f0-4212-b1da-364e3f63a7c0" xsi:nil="true"/>
    <lcf76f155ced4ddcb4097134ff3c332f xmlns="0243224a-165b-4c6e-898a-9c02c57b33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14376C-C7F3-4429-88EA-C2E732F0B235}"/>
</file>

<file path=customXml/itemProps2.xml><?xml version="1.0" encoding="utf-8"?>
<ds:datastoreItem xmlns:ds="http://schemas.openxmlformats.org/officeDocument/2006/customXml" ds:itemID="{F187DE9D-F815-4A07-915B-7C44D856E2D5}"/>
</file>

<file path=customXml/itemProps3.xml><?xml version="1.0" encoding="utf-8"?>
<ds:datastoreItem xmlns:ds="http://schemas.openxmlformats.org/officeDocument/2006/customXml" ds:itemID="{4410AB40-FA36-4453-A3BC-0C96BC4AF25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288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HGS創英角ｺﾞｼｯｸUB</vt:lpstr>
      <vt:lpstr>KSW新太楷書N</vt:lpstr>
      <vt:lpstr>ＭＳ Ｐゴシック</vt:lpstr>
      <vt:lpstr>ＭＳ ゴシック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CL273</cp:lastModifiedBy>
  <cp:revision>27</cp:revision>
  <cp:lastPrinted>2022-01-26T15:14:50Z</cp:lastPrinted>
  <dcterms:created xsi:type="dcterms:W3CDTF">2022-01-24T11:04:06Z</dcterms:created>
  <dcterms:modified xsi:type="dcterms:W3CDTF">2022-02-25T02:02:24Z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0x0101004CC28810C254294599FE734393993154</vt:lpwstr>
  </property>
</Properties>
</file>